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Lst>
  <p:sldSz cx="7772400" cy="100584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FEF8"/>
    <a:srgbClr val="E87C7F"/>
    <a:srgbClr val="DD4043"/>
    <a:srgbClr val="F2BAFA"/>
    <a:srgbClr val="CF96F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53" d="100"/>
          <a:sy n="53" d="100"/>
        </p:scale>
        <p:origin x="-2070" y="-90"/>
      </p:cViewPr>
      <p:guideLst>
        <p:guide orient="horz" pos="3168"/>
        <p:guide pos="2448"/>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BC9A52-0B23-42EA-9C5F-C9B106975C9F}" type="datetimeFigureOut">
              <a:rPr lang="en-US" smtClean="0"/>
              <a:pPr/>
              <a:t>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4039491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BC9A52-0B23-42EA-9C5F-C9B106975C9F}" type="datetimeFigureOut">
              <a:rPr lang="en-US" smtClean="0"/>
              <a:pPr/>
              <a:t>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2461104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BC9A52-0B23-42EA-9C5F-C9B106975C9F}" type="datetimeFigureOut">
              <a:rPr lang="en-US" smtClean="0"/>
              <a:pPr/>
              <a:t>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864948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BC9A52-0B23-42EA-9C5F-C9B106975C9F}" type="datetimeFigureOut">
              <a:rPr lang="en-US" smtClean="0"/>
              <a:pPr/>
              <a:t>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1423599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BC9A52-0B23-42EA-9C5F-C9B106975C9F}" type="datetimeFigureOut">
              <a:rPr lang="en-US" smtClean="0"/>
              <a:pPr/>
              <a:t>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2701427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BC9A52-0B23-42EA-9C5F-C9B106975C9F}" type="datetimeFigureOut">
              <a:rPr lang="en-US" smtClean="0"/>
              <a:pPr/>
              <a:t>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1808376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BC9A52-0B23-42EA-9C5F-C9B106975C9F}" type="datetimeFigureOut">
              <a:rPr lang="en-US" smtClean="0"/>
              <a:pPr/>
              <a:t>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4256500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BC9A52-0B23-42EA-9C5F-C9B106975C9F}" type="datetimeFigureOut">
              <a:rPr lang="en-US" smtClean="0"/>
              <a:pPr/>
              <a:t>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974726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BC9A52-0B23-42EA-9C5F-C9B106975C9F}" type="datetimeFigureOut">
              <a:rPr lang="en-US" smtClean="0"/>
              <a:pPr/>
              <a:t>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1857238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EBC9A52-0B23-42EA-9C5F-C9B106975C9F}" type="datetimeFigureOut">
              <a:rPr lang="en-US" smtClean="0"/>
              <a:pPr/>
              <a:t>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2939214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EBC9A52-0B23-42EA-9C5F-C9B106975C9F}" type="datetimeFigureOut">
              <a:rPr lang="en-US" smtClean="0"/>
              <a:pPr/>
              <a:t>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1582266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EBC9A52-0B23-42EA-9C5F-C9B106975C9F}" type="datetimeFigureOut">
              <a:rPr lang="en-US" smtClean="0"/>
              <a:pPr/>
              <a:t>1/5/2019</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31E0B993-86E2-42E1-BD51-6E0531917BE6}" type="slidenum">
              <a:rPr lang="en-US" smtClean="0"/>
              <a:pPr/>
              <a:t>‹#›</a:t>
            </a:fld>
            <a:endParaRPr lang="en-US"/>
          </a:p>
        </p:txBody>
      </p:sp>
    </p:spTree>
    <p:extLst>
      <p:ext uri="{BB962C8B-B14F-4D97-AF65-F5344CB8AC3E}">
        <p14:creationId xmlns="" xmlns:p14="http://schemas.microsoft.com/office/powerpoint/2010/main" val="23611642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3" name="TextBox 22"/>
          <p:cNvSpPr txBox="1"/>
          <p:nvPr/>
        </p:nvSpPr>
        <p:spPr>
          <a:xfrm>
            <a:off x="1618292" y="397822"/>
            <a:ext cx="4295706" cy="1200329"/>
          </a:xfrm>
          <a:prstGeom prst="rect">
            <a:avLst/>
          </a:prstGeom>
          <a:noFill/>
        </p:spPr>
        <p:txBody>
          <a:bodyPr wrap="square" rtlCol="0">
            <a:spAutoFit/>
          </a:bodyPr>
          <a:lstStyle/>
          <a:p>
            <a:pPr algn="ctr"/>
            <a:r>
              <a:rPr lang="en-US" sz="2400" dirty="0"/>
              <a:t>Mrs. Thomas’s Class</a:t>
            </a:r>
          </a:p>
          <a:p>
            <a:pPr algn="ctr"/>
            <a:r>
              <a:rPr lang="en-US" sz="2400" dirty="0"/>
              <a:t>Classroom Newsletter</a:t>
            </a:r>
          </a:p>
          <a:p>
            <a:pPr algn="ctr"/>
            <a:r>
              <a:rPr lang="en-US" sz="2400" dirty="0" smtClean="0"/>
              <a:t>January 7, 2019</a:t>
            </a:r>
            <a:endParaRPr lang="en-US" sz="2400" dirty="0"/>
          </a:p>
        </p:txBody>
      </p:sp>
      <p:sp>
        <p:nvSpPr>
          <p:cNvPr id="32" name="TextBox 31"/>
          <p:cNvSpPr txBox="1"/>
          <p:nvPr/>
        </p:nvSpPr>
        <p:spPr>
          <a:xfrm>
            <a:off x="288219" y="2007693"/>
            <a:ext cx="2257629" cy="11910953"/>
          </a:xfrm>
          <a:prstGeom prst="rect">
            <a:avLst/>
          </a:prstGeom>
          <a:noFill/>
        </p:spPr>
        <p:txBody>
          <a:bodyPr wrap="square" rtlCol="0">
            <a:spAutoFit/>
          </a:bodyPr>
          <a:lstStyle/>
          <a:p>
            <a:pPr algn="ctr"/>
            <a:r>
              <a:rPr lang="en-US" sz="1600" b="1" u="sng" dirty="0"/>
              <a:t>Dates to Remember</a:t>
            </a:r>
          </a:p>
          <a:p>
            <a:r>
              <a:rPr lang="en-US" sz="1600" b="1" dirty="0" smtClean="0"/>
              <a:t>1/11 – Club Day; End of Semester</a:t>
            </a:r>
          </a:p>
          <a:p>
            <a:r>
              <a:rPr lang="en-US" sz="1600" b="1" dirty="0" smtClean="0"/>
              <a:t>1/18 – No School; Teacher Work Day</a:t>
            </a:r>
          </a:p>
          <a:p>
            <a:r>
              <a:rPr lang="en-US" sz="1600" b="1" dirty="0" smtClean="0"/>
              <a:t>1/21 – No School; MLK Day</a:t>
            </a:r>
          </a:p>
          <a:p>
            <a:r>
              <a:rPr lang="en-US" sz="1600" b="1" dirty="0" smtClean="0"/>
              <a:t>1/24 – Report Cards Go Home; Parent Night</a:t>
            </a:r>
          </a:p>
          <a:p>
            <a:r>
              <a:rPr lang="en-US" sz="1600" b="1" dirty="0" smtClean="0"/>
              <a:t>1/29 – 100</a:t>
            </a:r>
            <a:r>
              <a:rPr lang="en-US" sz="1600" b="1" baseline="30000" dirty="0" smtClean="0"/>
              <a:t>th</a:t>
            </a:r>
            <a:r>
              <a:rPr lang="en-US" sz="1600" b="1" dirty="0" smtClean="0"/>
              <a:t> Day of School</a:t>
            </a:r>
          </a:p>
          <a:p>
            <a:r>
              <a:rPr lang="en-US" sz="1600" b="1" dirty="0" smtClean="0"/>
              <a:t>2/1 – Math Facts Fluency Logs Due</a:t>
            </a:r>
          </a:p>
          <a:p>
            <a:endParaRPr lang="en-US" sz="1600" b="1" dirty="0" smtClean="0"/>
          </a:p>
          <a:p>
            <a:pPr algn="ctr"/>
            <a:r>
              <a:rPr lang="en-US" sz="1600" b="1" u="sng" dirty="0" smtClean="0"/>
              <a:t>Math Homework</a:t>
            </a:r>
          </a:p>
          <a:p>
            <a:r>
              <a:rPr lang="en-US" sz="1600" b="1" dirty="0" smtClean="0"/>
              <a:t>Students will receive miscellaneous worksheets as homework this week on even &amp; odds &amp; skip counting.  The pages will </a:t>
            </a:r>
            <a:r>
              <a:rPr lang="en-US" sz="1600" b="1" u="sng" dirty="0" smtClean="0"/>
              <a:t>not</a:t>
            </a:r>
            <a:r>
              <a:rPr lang="en-US" sz="1600" b="1" dirty="0" smtClean="0"/>
              <a:t> come from the workbook as usual.  This way you can identify your child’s homework.</a:t>
            </a:r>
          </a:p>
          <a:p>
            <a:r>
              <a:rPr lang="en-US" sz="1600" b="1" dirty="0" smtClean="0"/>
              <a:t>Math homework is due the next day.</a:t>
            </a:r>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r>
              <a:rPr lang="en-US" sz="1600" b="1" dirty="0" smtClean="0"/>
              <a:t>	</a:t>
            </a:r>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pPr algn="ctr"/>
            <a:endParaRPr lang="en-US" sz="1600" b="1" u="sng" dirty="0" smtClean="0"/>
          </a:p>
          <a:p>
            <a:endParaRPr lang="en-US" sz="1600" b="1" dirty="0"/>
          </a:p>
        </p:txBody>
      </p:sp>
      <p:sp>
        <p:nvSpPr>
          <p:cNvPr id="33" name="TextBox 32"/>
          <p:cNvSpPr txBox="1"/>
          <p:nvPr/>
        </p:nvSpPr>
        <p:spPr>
          <a:xfrm>
            <a:off x="403342" y="6992471"/>
            <a:ext cx="2257628" cy="1569660"/>
          </a:xfrm>
          <a:prstGeom prst="rect">
            <a:avLst/>
          </a:prstGeom>
          <a:noFill/>
        </p:spPr>
        <p:txBody>
          <a:bodyPr wrap="square" rtlCol="0">
            <a:spAutoFit/>
          </a:bodyPr>
          <a:lstStyle/>
          <a:p>
            <a:pPr algn="ctr"/>
            <a:endParaRPr lang="en-US" sz="1600" b="1" u="sng" dirty="0" smtClean="0"/>
          </a:p>
          <a:p>
            <a:pPr algn="ctr"/>
            <a:endParaRPr lang="en-US" sz="1600" b="1" u="sng" dirty="0" smtClean="0"/>
          </a:p>
          <a:p>
            <a:r>
              <a:rPr lang="en-US" sz="1600" b="1" dirty="0" smtClean="0"/>
              <a:t> </a:t>
            </a:r>
          </a:p>
          <a:p>
            <a:r>
              <a:rPr lang="en-US" sz="1600" b="1" dirty="0" smtClean="0"/>
              <a:t>   </a:t>
            </a:r>
          </a:p>
          <a:p>
            <a:endParaRPr lang="en-US" sz="1600" b="1" u="sng" dirty="0"/>
          </a:p>
          <a:p>
            <a:endParaRPr lang="en-US" sz="1600" b="1" dirty="0"/>
          </a:p>
        </p:txBody>
      </p:sp>
      <p:sp>
        <p:nvSpPr>
          <p:cNvPr id="40" name="TextBox 39"/>
          <p:cNvSpPr txBox="1"/>
          <p:nvPr/>
        </p:nvSpPr>
        <p:spPr>
          <a:xfrm>
            <a:off x="2776092" y="2007693"/>
            <a:ext cx="4630549" cy="15111829"/>
          </a:xfrm>
          <a:prstGeom prst="rect">
            <a:avLst/>
          </a:prstGeom>
          <a:noFill/>
        </p:spPr>
        <p:txBody>
          <a:bodyPr wrap="square" rtlCol="0">
            <a:spAutoFit/>
          </a:bodyPr>
          <a:lstStyle/>
          <a:p>
            <a:pPr algn="ctr"/>
            <a:r>
              <a:rPr lang="en-US" sz="1600" b="1" u="sng" dirty="0"/>
              <a:t>Classroom News</a:t>
            </a:r>
          </a:p>
          <a:p>
            <a:pPr algn="ctr"/>
            <a:endParaRPr lang="en-US" sz="1600" b="1" dirty="0"/>
          </a:p>
          <a:p>
            <a:r>
              <a:rPr lang="en-US" sz="1600" b="1" dirty="0" smtClean="0"/>
              <a:t>Happy New Year and welcome back!  I hope you had a wonderful and relaxing winter break.</a:t>
            </a:r>
          </a:p>
          <a:p>
            <a:endParaRPr lang="en-US" sz="1600" b="1" dirty="0" smtClean="0"/>
          </a:p>
          <a:p>
            <a:r>
              <a:rPr lang="en-US" sz="1600" b="1" dirty="0" smtClean="0"/>
              <a:t>We will have a quiet day on Monday, January 7</a:t>
            </a:r>
            <a:r>
              <a:rPr lang="en-US" sz="1600" b="1" baseline="30000" dirty="0" smtClean="0"/>
              <a:t>th</a:t>
            </a:r>
            <a:r>
              <a:rPr lang="en-US" sz="1600" b="1" dirty="0" smtClean="0"/>
              <a:t> as we review &amp; practice classroom &amp; school rules &amp; procedures.  Students will write about their winter break, finish up a few minor things leftover from before the holidays, get their new spelling words, learn about New Years, and make a New Year resolution.  On Tuesday, we will start a new unit in reading, writing, science, and social studies.  In math, students will learn about even &amp; odds and practice counting by 2’s, 5’s, &amp; 10’s.  Students will have a quiz in math on Thursday on these concepts.  We will start our next unit in math, Chapter 5 – Place Value, on Friday, January 11</a:t>
            </a:r>
            <a:r>
              <a:rPr lang="en-US" sz="1600" b="1" baseline="30000" dirty="0" smtClean="0"/>
              <a:t>th</a:t>
            </a:r>
            <a:r>
              <a:rPr lang="en-US" sz="1600" b="1" dirty="0" smtClean="0"/>
              <a:t>.</a:t>
            </a:r>
          </a:p>
          <a:p>
            <a:endParaRPr lang="en-US" sz="1600" b="1" dirty="0" smtClean="0"/>
          </a:p>
          <a:p>
            <a:r>
              <a:rPr lang="en-US" sz="1600" b="1" dirty="0" smtClean="0"/>
              <a:t>Students will write their spelling words on index cards  and mark them up </a:t>
            </a:r>
            <a:r>
              <a:rPr lang="en-US" sz="1600" b="1" u="sng" dirty="0" smtClean="0"/>
              <a:t>in class </a:t>
            </a:r>
            <a:r>
              <a:rPr lang="en-US" sz="1600" b="1" dirty="0" smtClean="0"/>
              <a:t>on Monday, January 7th.  Spelling homework is due as usual on Friday, January 11</a:t>
            </a:r>
            <a:r>
              <a:rPr lang="en-US" sz="1600" b="1" baseline="30000" dirty="0" smtClean="0"/>
              <a:t>th</a:t>
            </a:r>
            <a:r>
              <a:rPr lang="en-US" sz="1600" b="1" dirty="0" smtClean="0"/>
              <a:t>.  Students will receive their reading log as well on Monday.  Reading for the   </a:t>
            </a:r>
          </a:p>
          <a:p>
            <a:r>
              <a:rPr lang="en-US" sz="1600" b="1" dirty="0" smtClean="0"/>
              <a:t>         week will be from Monday – Thursday </a:t>
            </a:r>
          </a:p>
          <a:p>
            <a:r>
              <a:rPr lang="en-US" sz="1600" b="1" dirty="0" smtClean="0"/>
              <a:t>          (1/7 – 1/10) &amp; turned in on Friday, 1/11.</a:t>
            </a:r>
          </a:p>
          <a:p>
            <a:endParaRPr lang="en-US" sz="1600" b="1" dirty="0" smtClean="0"/>
          </a:p>
          <a:p>
            <a:endParaRPr lang="en-US" sz="1600" b="1" dirty="0" smtClean="0"/>
          </a:p>
          <a:p>
            <a:r>
              <a:rPr lang="en-US" sz="1600" b="1" dirty="0" smtClean="0"/>
              <a:t> </a:t>
            </a:r>
          </a:p>
          <a:p>
            <a:endParaRPr lang="en-US" sz="1600" b="1" dirty="0" smtClean="0"/>
          </a:p>
          <a:p>
            <a:endParaRPr lang="en-US" sz="1600" b="1" dirty="0" smtClean="0"/>
          </a:p>
          <a:p>
            <a:endParaRPr lang="en-US" sz="1600" b="1" dirty="0" smtClean="0"/>
          </a:p>
          <a:p>
            <a:r>
              <a:rPr lang="en-US" sz="1600" b="1" dirty="0" smtClean="0"/>
              <a:t> </a:t>
            </a:r>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r>
              <a:rPr lang="en-US" sz="1600" b="1" dirty="0" smtClean="0"/>
              <a:t>             </a:t>
            </a:r>
          </a:p>
          <a:p>
            <a:r>
              <a:rPr lang="en-US" sz="1600" b="1" dirty="0" smtClean="0"/>
              <a:t>        </a:t>
            </a:r>
          </a:p>
          <a:p>
            <a:r>
              <a:rPr lang="en-US" sz="1600" b="1" dirty="0" smtClean="0"/>
              <a:t>            </a:t>
            </a:r>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p:txBody>
      </p:sp>
      <p:sp>
        <p:nvSpPr>
          <p:cNvPr id="41" name="TextBox 40"/>
          <p:cNvSpPr txBox="1"/>
          <p:nvPr/>
        </p:nvSpPr>
        <p:spPr>
          <a:xfrm>
            <a:off x="1322262" y="8786695"/>
            <a:ext cx="6084378" cy="738664"/>
          </a:xfrm>
          <a:prstGeom prst="rect">
            <a:avLst/>
          </a:prstGeom>
          <a:noFill/>
        </p:spPr>
        <p:txBody>
          <a:bodyPr wrap="square" rtlCol="0">
            <a:spAutoFit/>
          </a:bodyPr>
          <a:lstStyle/>
          <a:p>
            <a:endParaRPr lang="en-US" sz="1400" dirty="0"/>
          </a:p>
          <a:p>
            <a:pPr algn="ctr"/>
            <a:endParaRPr lang="en-US" sz="2800" b="1" dirty="0"/>
          </a:p>
        </p:txBody>
      </p:sp>
      <p:sp>
        <p:nvSpPr>
          <p:cNvPr id="7" name="Rectangle 6"/>
          <p:cNvSpPr/>
          <p:nvPr/>
        </p:nvSpPr>
        <p:spPr>
          <a:xfrm>
            <a:off x="-62700" y="9918578"/>
            <a:ext cx="7935186" cy="169277"/>
          </a:xfrm>
          <a:prstGeom prst="rect">
            <a:avLst/>
          </a:prstGeom>
        </p:spPr>
        <p:txBody>
          <a:bodyPr wrap="none">
            <a:spAutoFit/>
          </a:bodyPr>
          <a:lstStyle/>
          <a:p>
            <a:r>
              <a:rPr lang="en-US" sz="500" dirty="0"/>
              <a:t>©Ashley Magee, First Grade Brain             					                                                   graphics © Thistle Girl Designs, Little Red, Pink Cat Studio </a:t>
            </a:r>
            <a:endParaRPr lang="en-US" sz="1200" dirty="0"/>
          </a:p>
        </p:txBody>
      </p:sp>
      <p:sp>
        <p:nvSpPr>
          <p:cNvPr id="8" name="Rectangle 7"/>
          <p:cNvSpPr/>
          <p:nvPr/>
        </p:nvSpPr>
        <p:spPr>
          <a:xfrm>
            <a:off x="1380565" y="8839200"/>
            <a:ext cx="5773269" cy="954107"/>
          </a:xfrm>
          <a:prstGeom prst="rect">
            <a:avLst/>
          </a:prstGeom>
        </p:spPr>
        <p:txBody>
          <a:bodyPr wrap="square">
            <a:spAutoFit/>
          </a:bodyPr>
          <a:lstStyle/>
          <a:p>
            <a:r>
              <a:rPr lang="en-US" sz="1400" b="1" dirty="0" smtClean="0"/>
              <a:t>Please cut, sign, &amp; return</a:t>
            </a:r>
            <a:r>
              <a:rPr lang="en-US" sz="1400" b="1" dirty="0" smtClean="0"/>
              <a:t>	</a:t>
            </a:r>
            <a:r>
              <a:rPr lang="en-US" sz="1400" b="1" dirty="0" smtClean="0"/>
              <a:t>Newsletter dated  1/7/19</a:t>
            </a:r>
            <a:r>
              <a:rPr lang="en-US" sz="1400" b="1" dirty="0" smtClean="0"/>
              <a:t>		</a:t>
            </a:r>
            <a:endParaRPr lang="en-US" sz="1400" b="1" dirty="0" smtClean="0"/>
          </a:p>
          <a:p>
            <a:r>
              <a:rPr lang="en-US" sz="1400" b="1" dirty="0" smtClean="0"/>
              <a:t>________________________	____________________________</a:t>
            </a:r>
            <a:endParaRPr lang="en-US" sz="1400" b="1" dirty="0" smtClean="0"/>
          </a:p>
          <a:p>
            <a:r>
              <a:rPr lang="en-US" sz="1400" b="1" dirty="0" smtClean="0"/>
              <a:t>            Child’s Name	                                       Parent’s </a:t>
            </a:r>
            <a:r>
              <a:rPr lang="en-US" sz="1400" b="1" dirty="0" smtClean="0"/>
              <a:t>Name</a:t>
            </a:r>
            <a:endParaRPr lang="en-US" sz="1400" b="1" dirty="0"/>
          </a:p>
        </p:txBody>
      </p:sp>
    </p:spTree>
    <p:extLst>
      <p:ext uri="{BB962C8B-B14F-4D97-AF65-F5344CB8AC3E}">
        <p14:creationId xmlns="" xmlns:p14="http://schemas.microsoft.com/office/powerpoint/2010/main" val="1864960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2" name="TextBox 31"/>
          <p:cNvSpPr txBox="1"/>
          <p:nvPr/>
        </p:nvSpPr>
        <p:spPr>
          <a:xfrm>
            <a:off x="476881" y="196221"/>
            <a:ext cx="2484120" cy="17820263"/>
          </a:xfrm>
          <a:prstGeom prst="rect">
            <a:avLst/>
          </a:prstGeom>
          <a:noFill/>
        </p:spPr>
        <p:txBody>
          <a:bodyPr wrap="square" rtlCol="0">
            <a:spAutoFit/>
          </a:bodyPr>
          <a:lstStyle/>
          <a:p>
            <a:pPr algn="ctr"/>
            <a:r>
              <a:rPr lang="en-US" sz="1600" b="1" u="sng" dirty="0"/>
              <a:t>Spelling </a:t>
            </a:r>
            <a:r>
              <a:rPr lang="en-US" sz="1600" b="1" u="sng" dirty="0" smtClean="0"/>
              <a:t>Words</a:t>
            </a:r>
          </a:p>
          <a:p>
            <a:r>
              <a:rPr lang="en-US" sz="1600" b="1" u="sng" dirty="0" smtClean="0"/>
              <a:t>Focus</a:t>
            </a:r>
            <a:r>
              <a:rPr lang="en-US" sz="1600" b="1" dirty="0" smtClean="0"/>
              <a:t>: </a:t>
            </a:r>
            <a:r>
              <a:rPr lang="en-US" sz="1600" b="1" dirty="0" err="1" smtClean="0"/>
              <a:t>ai</a:t>
            </a:r>
            <a:r>
              <a:rPr lang="en-US" sz="1600" b="1" dirty="0" smtClean="0"/>
              <a:t> &amp; ay</a:t>
            </a:r>
          </a:p>
          <a:p>
            <a:r>
              <a:rPr lang="en-US" sz="1600" b="1" u="sng" dirty="0" smtClean="0"/>
              <a:t>Rule</a:t>
            </a:r>
            <a:r>
              <a:rPr lang="en-US" sz="1600" b="1" dirty="0" smtClean="0"/>
              <a:t>: When two vowels go walking, the first one does the talking, the second does the walking.</a:t>
            </a:r>
          </a:p>
          <a:p>
            <a:pPr marL="342900" indent="-342900"/>
            <a:endParaRPr lang="en-US" sz="1600" b="1" dirty="0" smtClean="0"/>
          </a:p>
          <a:p>
            <a:pPr marL="342900" indent="-342900"/>
            <a:r>
              <a:rPr lang="en-US" sz="1600" b="1" dirty="0" smtClean="0"/>
              <a:t>1) rain	6) hay</a:t>
            </a:r>
          </a:p>
          <a:p>
            <a:pPr marL="342900" indent="-342900"/>
            <a:r>
              <a:rPr lang="en-US" sz="1600" b="1" dirty="0" smtClean="0"/>
              <a:t>2) chain	7) gray</a:t>
            </a:r>
          </a:p>
          <a:p>
            <a:pPr marL="342900" indent="-342900"/>
            <a:r>
              <a:rPr lang="en-US" sz="1600" b="1" dirty="0" smtClean="0"/>
              <a:t>3) stain	8) stay</a:t>
            </a:r>
          </a:p>
          <a:p>
            <a:pPr marL="342900" indent="-342900"/>
            <a:r>
              <a:rPr lang="en-US" sz="1600" b="1" dirty="0" smtClean="0"/>
              <a:t>4) nail	9) clay</a:t>
            </a:r>
          </a:p>
          <a:p>
            <a:pPr marL="342900" indent="-342900"/>
            <a:r>
              <a:rPr lang="en-US" sz="1600" b="1" dirty="0" smtClean="0"/>
              <a:t>5) pain	10) day</a:t>
            </a:r>
          </a:p>
          <a:p>
            <a:pPr marL="342900" indent="-342900"/>
            <a:endParaRPr lang="en-US" sz="1600" b="1" dirty="0" smtClean="0"/>
          </a:p>
          <a:p>
            <a:pPr marL="342900" indent="-342900"/>
            <a:r>
              <a:rPr lang="en-US" sz="1600" b="1" u="sng" dirty="0" smtClean="0"/>
              <a:t>January Goals</a:t>
            </a:r>
            <a:r>
              <a:rPr lang="en-US" sz="1600" b="1" dirty="0" smtClean="0"/>
              <a:t>:</a:t>
            </a:r>
          </a:p>
          <a:p>
            <a:pPr marL="342900" indent="-342900"/>
            <a:r>
              <a:rPr lang="en-US" sz="1600" b="1" dirty="0" smtClean="0"/>
              <a:t>Math Timed Fluency: 6 </a:t>
            </a:r>
          </a:p>
          <a:p>
            <a:pPr marL="342900" indent="-342900"/>
            <a:r>
              <a:rPr lang="en-US" sz="1600" b="1" dirty="0" smtClean="0"/>
              <a:t>Correct (add/sub)</a:t>
            </a:r>
          </a:p>
          <a:p>
            <a:pPr marL="342900" indent="-342900"/>
            <a:r>
              <a:rPr lang="en-US" sz="1600" b="1" dirty="0" smtClean="0"/>
              <a:t>Reading Timed Fluency:</a:t>
            </a:r>
          </a:p>
          <a:p>
            <a:pPr marL="342900" indent="-342900"/>
            <a:r>
              <a:rPr lang="en-US" sz="1600" b="1" dirty="0" smtClean="0"/>
              <a:t>30 words </a:t>
            </a:r>
            <a:r>
              <a:rPr lang="en-US" sz="1600" b="1" dirty="0" smtClean="0"/>
              <a:t>per minute</a:t>
            </a:r>
          </a:p>
          <a:p>
            <a:pPr marL="342900" indent="-342900"/>
            <a:endParaRPr lang="en-US" sz="1600" b="1" dirty="0" smtClean="0"/>
          </a:p>
          <a:p>
            <a:pPr marL="342900" indent="-342900"/>
            <a:endParaRPr lang="en-US" sz="1600" b="1" dirty="0" smtClean="0"/>
          </a:p>
          <a:p>
            <a:pPr marL="342900" indent="-342900"/>
            <a:r>
              <a:rPr lang="en-US" sz="1600" b="1" u="sng" dirty="0" smtClean="0"/>
              <a:t>Hiker of the Week</a:t>
            </a:r>
          </a:p>
          <a:p>
            <a:pPr marL="342900" indent="-342900"/>
            <a:r>
              <a:rPr lang="en-US" sz="1600" b="1" dirty="0" smtClean="0"/>
              <a:t>Starting Monday, January </a:t>
            </a:r>
          </a:p>
          <a:p>
            <a:pPr marL="342900" indent="-342900"/>
            <a:r>
              <a:rPr lang="en-US" sz="1600" b="1" dirty="0" smtClean="0"/>
              <a:t>14</a:t>
            </a:r>
            <a:r>
              <a:rPr lang="en-US" sz="1600" b="1" baseline="30000" dirty="0" smtClean="0"/>
              <a:t>th</a:t>
            </a:r>
            <a:r>
              <a:rPr lang="en-US" sz="1600" b="1" dirty="0" smtClean="0"/>
              <a:t>, first grade will have a </a:t>
            </a:r>
          </a:p>
          <a:p>
            <a:pPr marL="342900" indent="-342900"/>
            <a:r>
              <a:rPr lang="en-US" sz="1600" b="1" dirty="0" smtClean="0"/>
              <a:t>Hiker of the Week each </a:t>
            </a:r>
          </a:p>
          <a:p>
            <a:pPr marL="342900" indent="-342900"/>
            <a:r>
              <a:rPr lang="en-US" sz="1600" b="1" dirty="0" smtClean="0"/>
              <a:t>week until the end of </a:t>
            </a:r>
          </a:p>
          <a:p>
            <a:pPr marL="342900" indent="-342900"/>
            <a:r>
              <a:rPr lang="en-US" sz="1600" b="1" dirty="0" smtClean="0"/>
              <a:t>school.  A student will be </a:t>
            </a:r>
          </a:p>
          <a:p>
            <a:pPr marL="342900" indent="-342900"/>
            <a:r>
              <a:rPr lang="en-US" sz="1600" b="1" u="sng" dirty="0" smtClean="0"/>
              <a:t>randomly</a:t>
            </a:r>
            <a:r>
              <a:rPr lang="en-US" sz="1600" b="1" dirty="0" smtClean="0"/>
              <a:t> chosen &amp; </a:t>
            </a:r>
          </a:p>
          <a:p>
            <a:pPr marL="342900" indent="-342900"/>
            <a:r>
              <a:rPr lang="en-US" sz="1600" b="1" dirty="0" smtClean="0"/>
              <a:t>announced  in the </a:t>
            </a:r>
          </a:p>
          <a:p>
            <a:pPr marL="342900" indent="-342900"/>
            <a:r>
              <a:rPr lang="en-US" sz="1600" b="1" dirty="0" smtClean="0"/>
              <a:t>newsletter each Friday so</a:t>
            </a:r>
          </a:p>
          <a:p>
            <a:pPr marL="342900" indent="-342900"/>
            <a:r>
              <a:rPr lang="en-US" sz="1600" b="1" dirty="0" smtClean="0"/>
              <a:t>that child can prepare for</a:t>
            </a:r>
          </a:p>
          <a:p>
            <a:pPr marL="342900" indent="-342900"/>
            <a:r>
              <a:rPr lang="en-US" sz="1600" b="1" dirty="0" smtClean="0"/>
              <a:t>their upcoming week.  </a:t>
            </a:r>
          </a:p>
          <a:p>
            <a:pPr marL="342900" indent="-342900"/>
            <a:r>
              <a:rPr lang="en-US" sz="1600" b="1" dirty="0" smtClean="0"/>
              <a:t>Here are the perks as Hiker</a:t>
            </a:r>
          </a:p>
          <a:p>
            <a:pPr marL="342900" indent="-342900"/>
            <a:r>
              <a:rPr lang="en-US" sz="1600" b="1" dirty="0" smtClean="0"/>
              <a:t>of </a:t>
            </a:r>
            <a:r>
              <a:rPr lang="en-US" sz="1600" b="1" dirty="0" smtClean="0"/>
              <a:t>the Week:</a:t>
            </a:r>
          </a:p>
          <a:p>
            <a:pPr marL="342900" indent="-342900" algn="ctr"/>
            <a:r>
              <a:rPr lang="en-US" sz="1600" b="1" dirty="0" smtClean="0"/>
              <a:t>Line Leader</a:t>
            </a:r>
          </a:p>
          <a:p>
            <a:pPr marL="342900" indent="-342900" algn="ctr"/>
            <a:r>
              <a:rPr lang="en-US" sz="1600" b="1" dirty="0" smtClean="0"/>
              <a:t>Morning Greeter</a:t>
            </a:r>
          </a:p>
          <a:p>
            <a:pPr marL="342900" indent="-342900" algn="ctr"/>
            <a:r>
              <a:rPr lang="en-US" sz="1600" b="1" dirty="0" smtClean="0"/>
              <a:t> Yoga Helper (1-2X’s)</a:t>
            </a:r>
          </a:p>
          <a:p>
            <a:pPr marL="342900" indent="-342900" algn="ctr"/>
            <a:r>
              <a:rPr lang="en-US" sz="1600" b="1" dirty="0" smtClean="0"/>
              <a:t>  3 Pictures to Share</a:t>
            </a:r>
          </a:p>
          <a:p>
            <a:pPr marL="342900" indent="-342900" algn="ctr"/>
            <a:r>
              <a:rPr lang="en-US" sz="1600" b="1" dirty="0" smtClean="0"/>
              <a:t>   Hiker of the Week Sheet</a:t>
            </a:r>
          </a:p>
          <a:p>
            <a:pPr marL="342900" indent="-342900" algn="ctr"/>
            <a:r>
              <a:rPr lang="en-US" sz="1600" b="1" dirty="0" smtClean="0"/>
              <a:t>    1 Show-n-Tell item</a:t>
            </a:r>
          </a:p>
          <a:p>
            <a:pPr algn="ctr"/>
            <a:endParaRPr lang="en-US" sz="1600" b="1" dirty="0"/>
          </a:p>
          <a:p>
            <a:pPr algn="ctr"/>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r>
              <a:rPr lang="en-US" sz="1600" b="1" dirty="0" smtClean="0"/>
              <a:t> </a:t>
            </a:r>
          </a:p>
          <a:p>
            <a:endParaRPr lang="en-US" sz="1600" b="1" dirty="0" smtClean="0"/>
          </a:p>
          <a:p>
            <a:endParaRPr lang="en-US" sz="1600" b="1" dirty="0" smtClean="0"/>
          </a:p>
          <a:p>
            <a:endParaRPr lang="en-US" sz="1600" b="1" u="sng" dirty="0" smtClean="0"/>
          </a:p>
          <a:p>
            <a:endParaRPr lang="en-US" sz="1600" b="1" u="sng" dirty="0" smtClean="0"/>
          </a:p>
          <a:p>
            <a:endParaRPr lang="en-US" sz="1600" b="1" u="sng" dirty="0" smtClean="0"/>
          </a:p>
          <a:p>
            <a:endParaRPr lang="en-US" sz="1600" b="1" u="sng" dirty="0" smtClean="0"/>
          </a:p>
          <a:p>
            <a:endParaRPr lang="en-US" sz="1600" b="1" u="sng" dirty="0" smtClean="0"/>
          </a:p>
          <a:p>
            <a:endParaRPr lang="en-US" sz="1600" b="1" u="sng" dirty="0" smtClean="0"/>
          </a:p>
          <a:p>
            <a:endParaRPr lang="en-US" sz="1600" b="1" u="sng" dirty="0" smtClean="0"/>
          </a:p>
          <a:p>
            <a:endParaRPr lang="en-US" sz="1600" b="1" u="sng" dirty="0" smtClean="0"/>
          </a:p>
          <a:p>
            <a:endParaRPr lang="en-US" sz="1600" b="1" u="sng" dirty="0" smtClean="0"/>
          </a:p>
          <a:p>
            <a:endParaRPr lang="en-US" sz="1600" b="1" dirty="0" smtClean="0"/>
          </a:p>
          <a:p>
            <a:endParaRPr lang="en-US" sz="1600" b="1" dirty="0" smtClean="0"/>
          </a:p>
        </p:txBody>
      </p:sp>
      <p:sp>
        <p:nvSpPr>
          <p:cNvPr id="33" name="TextBox 32"/>
          <p:cNvSpPr txBox="1"/>
          <p:nvPr/>
        </p:nvSpPr>
        <p:spPr>
          <a:xfrm>
            <a:off x="365760" y="5210710"/>
            <a:ext cx="2484120" cy="2062103"/>
          </a:xfrm>
          <a:prstGeom prst="rect">
            <a:avLst/>
          </a:prstGeom>
          <a:noFill/>
        </p:spPr>
        <p:txBody>
          <a:bodyPr wrap="square" rtlCol="0">
            <a:spAutoFit/>
          </a:bodyPr>
          <a:lstStyle/>
          <a:p>
            <a:pPr algn="ctr"/>
            <a:endParaRPr lang="en-US" sz="1600" b="1" u="sng" dirty="0" smtClean="0"/>
          </a:p>
          <a:p>
            <a:pPr algn="ctr"/>
            <a:endParaRPr lang="en-US" sz="1600" b="1" u="sng" dirty="0" smtClean="0"/>
          </a:p>
          <a:p>
            <a:pPr algn="ctr"/>
            <a:r>
              <a:rPr lang="en-US" sz="1600" b="1" dirty="0" smtClean="0"/>
              <a:t>  </a:t>
            </a:r>
          </a:p>
          <a:p>
            <a:endParaRPr lang="en-US" sz="1600" b="1" dirty="0" smtClean="0"/>
          </a:p>
          <a:p>
            <a:endParaRPr lang="en-US" sz="1600" b="1" dirty="0" smtClean="0"/>
          </a:p>
          <a:p>
            <a:endParaRPr lang="en-US" sz="1600" b="1" dirty="0" smtClean="0"/>
          </a:p>
          <a:p>
            <a:endParaRPr lang="en-US" sz="1600" b="1" u="sng" dirty="0"/>
          </a:p>
          <a:p>
            <a:r>
              <a:rPr lang="en-US" sz="1600" b="1" u="sng" dirty="0"/>
              <a:t> </a:t>
            </a:r>
          </a:p>
        </p:txBody>
      </p:sp>
      <p:sp>
        <p:nvSpPr>
          <p:cNvPr id="40" name="TextBox 39"/>
          <p:cNvSpPr txBox="1"/>
          <p:nvPr/>
        </p:nvSpPr>
        <p:spPr>
          <a:xfrm>
            <a:off x="3072122" y="196220"/>
            <a:ext cx="4341754" cy="11664732"/>
          </a:xfrm>
          <a:prstGeom prst="rect">
            <a:avLst/>
          </a:prstGeom>
          <a:noFill/>
        </p:spPr>
        <p:txBody>
          <a:bodyPr wrap="square" rtlCol="0">
            <a:spAutoFit/>
          </a:bodyPr>
          <a:lstStyle/>
          <a:p>
            <a:pPr algn="ctr"/>
            <a:r>
              <a:rPr lang="en-US" sz="1600" b="1" u="sng" dirty="0"/>
              <a:t>What We’re Learning Next Week</a:t>
            </a:r>
          </a:p>
          <a:p>
            <a:pPr algn="ctr"/>
            <a:endParaRPr lang="en-US" sz="1600" b="1" dirty="0"/>
          </a:p>
          <a:p>
            <a:r>
              <a:rPr lang="en-US" sz="1600" b="1" dirty="0"/>
              <a:t>Reading: </a:t>
            </a:r>
            <a:r>
              <a:rPr lang="en-US" sz="1600" b="1" dirty="0" smtClean="0"/>
              <a:t>Story Structure (characters, setting, plot</a:t>
            </a:r>
            <a:endParaRPr lang="en-US" sz="1600" b="1" dirty="0"/>
          </a:p>
          <a:p>
            <a:endParaRPr lang="en-US" sz="1600" b="1" dirty="0"/>
          </a:p>
          <a:p>
            <a:r>
              <a:rPr lang="en-US" sz="1600" b="1" dirty="0"/>
              <a:t>Spelling/Phonics: </a:t>
            </a:r>
            <a:r>
              <a:rPr lang="en-US" sz="1600" b="1" dirty="0" err="1" smtClean="0"/>
              <a:t>ai</a:t>
            </a:r>
            <a:r>
              <a:rPr lang="en-US" sz="1600" b="1" dirty="0" smtClean="0"/>
              <a:t> &amp; ay</a:t>
            </a:r>
            <a:endParaRPr lang="en-US" sz="1600" b="1" dirty="0"/>
          </a:p>
          <a:p>
            <a:endParaRPr lang="en-US" sz="1600" b="1" dirty="0"/>
          </a:p>
          <a:p>
            <a:r>
              <a:rPr lang="en-US" sz="1600" b="1" dirty="0"/>
              <a:t>Writing: </a:t>
            </a:r>
            <a:r>
              <a:rPr lang="en-US" sz="1600" b="1" dirty="0" smtClean="0"/>
              <a:t> Informational</a:t>
            </a:r>
            <a:endParaRPr lang="en-US" sz="1600" b="1" dirty="0"/>
          </a:p>
          <a:p>
            <a:endParaRPr lang="en-US" sz="1600" b="1" dirty="0"/>
          </a:p>
          <a:p>
            <a:r>
              <a:rPr lang="en-US" sz="1600" b="1" dirty="0"/>
              <a:t>Math: </a:t>
            </a:r>
            <a:r>
              <a:rPr lang="en-US" sz="1600" b="1" dirty="0" smtClean="0"/>
              <a:t>Place Value</a:t>
            </a:r>
            <a:endParaRPr lang="en-US" sz="1600" b="1" dirty="0"/>
          </a:p>
          <a:p>
            <a:endParaRPr lang="en-US" sz="1600" b="1" dirty="0"/>
          </a:p>
          <a:p>
            <a:r>
              <a:rPr lang="en-US" sz="1600" b="1" dirty="0"/>
              <a:t>Science: </a:t>
            </a:r>
            <a:r>
              <a:rPr lang="en-US" sz="1600" b="1" dirty="0" smtClean="0"/>
              <a:t> Sun &amp; Stars</a:t>
            </a:r>
            <a:endParaRPr lang="en-US" sz="1600" b="1" dirty="0"/>
          </a:p>
          <a:p>
            <a:endParaRPr lang="en-US" sz="1600" b="1" dirty="0"/>
          </a:p>
          <a:p>
            <a:r>
              <a:rPr lang="en-US" sz="1600" b="1" dirty="0"/>
              <a:t>Social Studies: </a:t>
            </a:r>
            <a:r>
              <a:rPr lang="en-US" sz="1600" b="1" dirty="0" smtClean="0"/>
              <a:t>Our Past, Our Present</a:t>
            </a:r>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r>
              <a:rPr lang="en-US" sz="1600" b="1" dirty="0" smtClean="0"/>
              <a:t>Before winter break, students chose new classroom jobs which they will start today.  Students will keep their classroom job they picked until the end of the year.  Ask your child what his/her classroom job is.</a:t>
            </a:r>
          </a:p>
          <a:p>
            <a:endParaRPr lang="en-US" sz="1600" b="1" dirty="0" smtClean="0"/>
          </a:p>
          <a:p>
            <a:r>
              <a:rPr lang="en-US" sz="1600" b="1" dirty="0" smtClean="0"/>
              <a:t>Students also chose which club they wanted to participate in.  Clubs will meet for the first time this Friday, 1/11 and will be held from 12:45 – 1:45.  Ask your child what club he/she chose.</a:t>
            </a:r>
          </a:p>
          <a:p>
            <a:endParaRPr lang="en-US" sz="1600" b="1" dirty="0" smtClean="0"/>
          </a:p>
          <a:p>
            <a:r>
              <a:rPr lang="en-US" sz="1600" b="1" dirty="0" smtClean="0"/>
              <a:t>Cooking with kids for our next parent night is on Thursday, January 24</a:t>
            </a:r>
            <a:r>
              <a:rPr lang="en-US" sz="1600" b="1" baseline="30000" dirty="0" smtClean="0"/>
              <a:t>th</a:t>
            </a:r>
            <a:r>
              <a:rPr lang="en-US" sz="1600" b="1" dirty="0" smtClean="0"/>
              <a:t> from 10:00-11:00.  This is a great way to get classroom hours if needed!  Help is always needed!  Please sign up on </a:t>
            </a:r>
            <a:r>
              <a:rPr lang="en-US" sz="1600" b="1" dirty="0" err="1" smtClean="0"/>
              <a:t>SignUp</a:t>
            </a:r>
            <a:r>
              <a:rPr lang="en-US" sz="1600" b="1" dirty="0" smtClean="0"/>
              <a:t> Genius.</a:t>
            </a:r>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a:p>
          <a:p>
            <a:endParaRPr lang="en-US" sz="1600" b="1" dirty="0"/>
          </a:p>
        </p:txBody>
      </p:sp>
      <p:sp>
        <p:nvSpPr>
          <p:cNvPr id="45" name="TextBox 44"/>
          <p:cNvSpPr txBox="1"/>
          <p:nvPr/>
        </p:nvSpPr>
        <p:spPr>
          <a:xfrm>
            <a:off x="3072122" y="5342965"/>
            <a:ext cx="4341754" cy="830997"/>
          </a:xfrm>
          <a:prstGeom prst="rect">
            <a:avLst/>
          </a:prstGeom>
          <a:noFill/>
        </p:spPr>
        <p:txBody>
          <a:bodyPr wrap="square" rtlCol="0">
            <a:spAutoFit/>
          </a:bodyPr>
          <a:lstStyle/>
          <a:p>
            <a:r>
              <a:rPr lang="en-US" sz="1600" b="1" dirty="0" smtClean="0"/>
              <a:t>     </a:t>
            </a:r>
            <a:endParaRPr lang="en-US" sz="1600" b="1" dirty="0"/>
          </a:p>
          <a:p>
            <a:endParaRPr lang="en-US" sz="1600" b="1" dirty="0"/>
          </a:p>
          <a:p>
            <a:endParaRPr lang="en-US" sz="1600" b="1" dirty="0"/>
          </a:p>
        </p:txBody>
      </p:sp>
      <p:sp>
        <p:nvSpPr>
          <p:cNvPr id="6" name="Rectangle 5"/>
          <p:cNvSpPr/>
          <p:nvPr/>
        </p:nvSpPr>
        <p:spPr>
          <a:xfrm>
            <a:off x="-62700" y="9925156"/>
            <a:ext cx="7935186" cy="169277"/>
          </a:xfrm>
          <a:prstGeom prst="rect">
            <a:avLst/>
          </a:prstGeom>
        </p:spPr>
        <p:txBody>
          <a:bodyPr wrap="none">
            <a:spAutoFit/>
          </a:bodyPr>
          <a:lstStyle/>
          <a:p>
            <a:r>
              <a:rPr lang="en-US" sz="500" dirty="0"/>
              <a:t>©Ashley Magee, First Grade Brain             					                                                   graphics © Thistle Girl Designs, Little Red, Pink Cat Studio </a:t>
            </a:r>
            <a:endParaRPr lang="en-US" sz="1200" dirty="0"/>
          </a:p>
        </p:txBody>
      </p:sp>
      <p:sp>
        <p:nvSpPr>
          <p:cNvPr id="9" name="Rectangle 8"/>
          <p:cNvSpPr/>
          <p:nvPr/>
        </p:nvSpPr>
        <p:spPr>
          <a:xfrm>
            <a:off x="3119718" y="4966447"/>
            <a:ext cx="4195482" cy="7232749"/>
          </a:xfrm>
          <a:prstGeom prst="rect">
            <a:avLst/>
          </a:prstGeom>
        </p:spPr>
        <p:txBody>
          <a:bodyPr wrap="square">
            <a:spAutoFit/>
          </a:bodyPr>
          <a:lstStyle/>
          <a:p>
            <a:r>
              <a:rPr lang="en-US" sz="1600" b="1" dirty="0" smtClean="0"/>
              <a:t>	</a:t>
            </a:r>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endParaRPr lang="en-US" sz="1600" b="1" dirty="0" smtClean="0"/>
          </a:p>
          <a:p>
            <a:r>
              <a:rPr lang="en-US" sz="1600" b="1" dirty="0" smtClean="0"/>
              <a:t> </a:t>
            </a:r>
            <a:endParaRPr lang="en-US" sz="1600" b="1" dirty="0"/>
          </a:p>
        </p:txBody>
      </p:sp>
    </p:spTree>
    <p:extLst>
      <p:ext uri="{BB962C8B-B14F-4D97-AF65-F5344CB8AC3E}">
        <p14:creationId xmlns="" xmlns:p14="http://schemas.microsoft.com/office/powerpoint/2010/main" val="23404379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1291</TotalTime>
  <Words>551</Words>
  <Application>Microsoft Office PowerPoint</Application>
  <PresentationFormat>Custom</PresentationFormat>
  <Paragraphs>221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Magee</dc:creator>
  <cp:lastModifiedBy>Rod</cp:lastModifiedBy>
  <cp:revision>130</cp:revision>
  <cp:lastPrinted>2017-08-30T18:27:04Z</cp:lastPrinted>
  <dcterms:created xsi:type="dcterms:W3CDTF">2015-07-22T19:01:32Z</dcterms:created>
  <dcterms:modified xsi:type="dcterms:W3CDTF">2019-01-06T02:07:01Z</dcterms:modified>
</cp:coreProperties>
</file>