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61" r:id="rId3"/>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00FEF8"/>
    <a:srgbClr val="E87C7F"/>
    <a:srgbClr val="DD4043"/>
    <a:srgbClr val="F2BAFA"/>
    <a:srgbClr val="CF96F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50" d="100"/>
          <a:sy n="50" d="100"/>
        </p:scale>
        <p:origin x="-2148" y="-90"/>
      </p:cViewPr>
      <p:guideLst>
        <p:guide orient="horz" pos="3168"/>
        <p:guide pos="2448"/>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smtClean="0"/>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EBC9A52-0B23-42EA-9C5F-C9B106975C9F}" type="datetimeFigureOut">
              <a:rPr lang="en-US" smtClean="0"/>
              <a:pPr/>
              <a:t>10/12/2017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E0B993-86E2-42E1-BD51-6E0531917BE6}" type="slidenum">
              <a:rPr lang="en-US" smtClean="0"/>
              <a:pPr/>
              <a:t>‹#›</a:t>
            </a:fld>
            <a:endParaRPr lang="en-US"/>
          </a:p>
        </p:txBody>
      </p:sp>
    </p:spTree>
    <p:extLst>
      <p:ext uri="{BB962C8B-B14F-4D97-AF65-F5344CB8AC3E}">
        <p14:creationId xmlns:p14="http://schemas.microsoft.com/office/powerpoint/2010/main" xmlns="" val="4039491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BC9A52-0B23-42EA-9C5F-C9B106975C9F}" type="datetimeFigureOut">
              <a:rPr lang="en-US" smtClean="0"/>
              <a:pPr/>
              <a:t>10/12/2017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E0B993-86E2-42E1-BD51-6E0531917BE6}" type="slidenum">
              <a:rPr lang="en-US" smtClean="0"/>
              <a:pPr/>
              <a:t>‹#›</a:t>
            </a:fld>
            <a:endParaRPr lang="en-US"/>
          </a:p>
        </p:txBody>
      </p:sp>
    </p:spTree>
    <p:extLst>
      <p:ext uri="{BB962C8B-B14F-4D97-AF65-F5344CB8AC3E}">
        <p14:creationId xmlns:p14="http://schemas.microsoft.com/office/powerpoint/2010/main" xmlns="" val="2461104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BC9A52-0B23-42EA-9C5F-C9B106975C9F}" type="datetimeFigureOut">
              <a:rPr lang="en-US" smtClean="0"/>
              <a:pPr/>
              <a:t>10/12/2017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E0B993-86E2-42E1-BD51-6E0531917BE6}" type="slidenum">
              <a:rPr lang="en-US" smtClean="0"/>
              <a:pPr/>
              <a:t>‹#›</a:t>
            </a:fld>
            <a:endParaRPr lang="en-US"/>
          </a:p>
        </p:txBody>
      </p:sp>
    </p:spTree>
    <p:extLst>
      <p:ext uri="{BB962C8B-B14F-4D97-AF65-F5344CB8AC3E}">
        <p14:creationId xmlns:p14="http://schemas.microsoft.com/office/powerpoint/2010/main" xmlns="" val="864948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BC9A52-0B23-42EA-9C5F-C9B106975C9F}" type="datetimeFigureOut">
              <a:rPr lang="en-US" smtClean="0"/>
              <a:pPr/>
              <a:t>10/12/2017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E0B993-86E2-42E1-BD51-6E0531917BE6}" type="slidenum">
              <a:rPr lang="en-US" smtClean="0"/>
              <a:pPr/>
              <a:t>‹#›</a:t>
            </a:fld>
            <a:endParaRPr lang="en-US"/>
          </a:p>
        </p:txBody>
      </p:sp>
    </p:spTree>
    <p:extLst>
      <p:ext uri="{BB962C8B-B14F-4D97-AF65-F5344CB8AC3E}">
        <p14:creationId xmlns:p14="http://schemas.microsoft.com/office/powerpoint/2010/main" xmlns="" val="1423599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smtClean="0"/>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BC9A52-0B23-42EA-9C5F-C9B106975C9F}" type="datetimeFigureOut">
              <a:rPr lang="en-US" smtClean="0"/>
              <a:pPr/>
              <a:t>10/12/2017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E0B993-86E2-42E1-BD51-6E0531917BE6}" type="slidenum">
              <a:rPr lang="en-US" smtClean="0"/>
              <a:pPr/>
              <a:t>‹#›</a:t>
            </a:fld>
            <a:endParaRPr lang="en-US"/>
          </a:p>
        </p:txBody>
      </p:sp>
    </p:spTree>
    <p:extLst>
      <p:ext uri="{BB962C8B-B14F-4D97-AF65-F5344CB8AC3E}">
        <p14:creationId xmlns:p14="http://schemas.microsoft.com/office/powerpoint/2010/main" xmlns="" val="2701427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EBC9A52-0B23-42EA-9C5F-C9B106975C9F}" type="datetimeFigureOut">
              <a:rPr lang="en-US" smtClean="0"/>
              <a:pPr/>
              <a:t>10/12/2017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E0B993-86E2-42E1-BD51-6E0531917BE6}" type="slidenum">
              <a:rPr lang="en-US" smtClean="0"/>
              <a:pPr/>
              <a:t>‹#›</a:t>
            </a:fld>
            <a:endParaRPr lang="en-US"/>
          </a:p>
        </p:txBody>
      </p:sp>
    </p:spTree>
    <p:extLst>
      <p:ext uri="{BB962C8B-B14F-4D97-AF65-F5344CB8AC3E}">
        <p14:creationId xmlns:p14="http://schemas.microsoft.com/office/powerpoint/2010/main" xmlns="" val="1808376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smtClean="0"/>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smtClean="0"/>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EBC9A52-0B23-42EA-9C5F-C9B106975C9F}" type="datetimeFigureOut">
              <a:rPr lang="en-US" smtClean="0"/>
              <a:pPr/>
              <a:t>10/12/2017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E0B993-86E2-42E1-BD51-6E0531917BE6}" type="slidenum">
              <a:rPr lang="en-US" smtClean="0"/>
              <a:pPr/>
              <a:t>‹#›</a:t>
            </a:fld>
            <a:endParaRPr lang="en-US"/>
          </a:p>
        </p:txBody>
      </p:sp>
    </p:spTree>
    <p:extLst>
      <p:ext uri="{BB962C8B-B14F-4D97-AF65-F5344CB8AC3E}">
        <p14:creationId xmlns:p14="http://schemas.microsoft.com/office/powerpoint/2010/main" xmlns="" val="4256500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EBC9A52-0B23-42EA-9C5F-C9B106975C9F}" type="datetimeFigureOut">
              <a:rPr lang="en-US" smtClean="0"/>
              <a:pPr/>
              <a:t>10/12/2017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E0B993-86E2-42E1-BD51-6E0531917BE6}" type="slidenum">
              <a:rPr lang="en-US" smtClean="0"/>
              <a:pPr/>
              <a:t>‹#›</a:t>
            </a:fld>
            <a:endParaRPr lang="en-US"/>
          </a:p>
        </p:txBody>
      </p:sp>
    </p:spTree>
    <p:extLst>
      <p:ext uri="{BB962C8B-B14F-4D97-AF65-F5344CB8AC3E}">
        <p14:creationId xmlns:p14="http://schemas.microsoft.com/office/powerpoint/2010/main" xmlns="" val="974726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BC9A52-0B23-42EA-9C5F-C9B106975C9F}" type="datetimeFigureOut">
              <a:rPr lang="en-US" smtClean="0"/>
              <a:pPr/>
              <a:t>10/12/2017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E0B993-86E2-42E1-BD51-6E0531917BE6}" type="slidenum">
              <a:rPr lang="en-US" smtClean="0"/>
              <a:pPr/>
              <a:t>‹#›</a:t>
            </a:fld>
            <a:endParaRPr lang="en-US"/>
          </a:p>
        </p:txBody>
      </p:sp>
    </p:spTree>
    <p:extLst>
      <p:ext uri="{BB962C8B-B14F-4D97-AF65-F5344CB8AC3E}">
        <p14:creationId xmlns:p14="http://schemas.microsoft.com/office/powerpoint/2010/main" xmlns="" val="1857238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smtClean="0"/>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BC9A52-0B23-42EA-9C5F-C9B106975C9F}" type="datetimeFigureOut">
              <a:rPr lang="en-US" smtClean="0"/>
              <a:pPr/>
              <a:t>10/12/2017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E0B993-86E2-42E1-BD51-6E0531917BE6}" type="slidenum">
              <a:rPr lang="en-US" smtClean="0"/>
              <a:pPr/>
              <a:t>‹#›</a:t>
            </a:fld>
            <a:endParaRPr lang="en-US"/>
          </a:p>
        </p:txBody>
      </p:sp>
    </p:spTree>
    <p:extLst>
      <p:ext uri="{BB962C8B-B14F-4D97-AF65-F5344CB8AC3E}">
        <p14:creationId xmlns:p14="http://schemas.microsoft.com/office/powerpoint/2010/main" xmlns="" val="2939214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smtClean="0"/>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BC9A52-0B23-42EA-9C5F-C9B106975C9F}" type="datetimeFigureOut">
              <a:rPr lang="en-US" smtClean="0"/>
              <a:pPr/>
              <a:t>10/12/2017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E0B993-86E2-42E1-BD51-6E0531917BE6}" type="slidenum">
              <a:rPr lang="en-US" smtClean="0"/>
              <a:pPr/>
              <a:t>‹#›</a:t>
            </a:fld>
            <a:endParaRPr lang="en-US"/>
          </a:p>
        </p:txBody>
      </p:sp>
    </p:spTree>
    <p:extLst>
      <p:ext uri="{BB962C8B-B14F-4D97-AF65-F5344CB8AC3E}">
        <p14:creationId xmlns:p14="http://schemas.microsoft.com/office/powerpoint/2010/main" xmlns="" val="1582266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BEBC9A52-0B23-42EA-9C5F-C9B106975C9F}" type="datetimeFigureOut">
              <a:rPr lang="en-US" smtClean="0"/>
              <a:pPr/>
              <a:t>10/12/2017</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31E0B993-86E2-42E1-BD51-6E0531917BE6}" type="slidenum">
              <a:rPr lang="en-US" smtClean="0"/>
              <a:pPr/>
              <a:t>‹#›</a:t>
            </a:fld>
            <a:endParaRPr lang="en-US"/>
          </a:p>
        </p:txBody>
      </p:sp>
    </p:spTree>
    <p:extLst>
      <p:ext uri="{BB962C8B-B14F-4D97-AF65-F5344CB8AC3E}">
        <p14:creationId xmlns:p14="http://schemas.microsoft.com/office/powerpoint/2010/main" xmlns="" val="23611642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3" name="TextBox 22"/>
          <p:cNvSpPr txBox="1"/>
          <p:nvPr/>
        </p:nvSpPr>
        <p:spPr>
          <a:xfrm>
            <a:off x="1618292" y="397822"/>
            <a:ext cx="4295706" cy="1200329"/>
          </a:xfrm>
          <a:prstGeom prst="rect">
            <a:avLst/>
          </a:prstGeom>
          <a:noFill/>
        </p:spPr>
        <p:txBody>
          <a:bodyPr wrap="square" rtlCol="0">
            <a:spAutoFit/>
          </a:bodyPr>
          <a:lstStyle/>
          <a:p>
            <a:pPr algn="ctr"/>
            <a:r>
              <a:rPr lang="en-US" sz="2400" dirty="0" smtClean="0"/>
              <a:t>Mrs. Thomas’s Class</a:t>
            </a:r>
          </a:p>
          <a:p>
            <a:pPr algn="ctr"/>
            <a:r>
              <a:rPr lang="en-US" sz="2400" dirty="0" smtClean="0"/>
              <a:t>First Grade Newsletter</a:t>
            </a:r>
          </a:p>
          <a:p>
            <a:pPr algn="ctr"/>
            <a:r>
              <a:rPr lang="en-US" sz="2400" dirty="0" smtClean="0"/>
              <a:t>October 13, 2017</a:t>
            </a:r>
            <a:endParaRPr lang="en-US" sz="2400" dirty="0"/>
          </a:p>
        </p:txBody>
      </p:sp>
      <p:sp>
        <p:nvSpPr>
          <p:cNvPr id="32" name="TextBox 31"/>
          <p:cNvSpPr txBox="1"/>
          <p:nvPr/>
        </p:nvSpPr>
        <p:spPr>
          <a:xfrm>
            <a:off x="288219" y="2007693"/>
            <a:ext cx="2257629" cy="3785652"/>
          </a:xfrm>
          <a:prstGeom prst="rect">
            <a:avLst/>
          </a:prstGeom>
          <a:noFill/>
        </p:spPr>
        <p:txBody>
          <a:bodyPr wrap="square" rtlCol="0">
            <a:spAutoFit/>
          </a:bodyPr>
          <a:lstStyle/>
          <a:p>
            <a:pPr algn="ctr"/>
            <a:r>
              <a:rPr lang="en-US" sz="1600" b="1" u="sng" dirty="0" smtClean="0"/>
              <a:t>Dates to Remember</a:t>
            </a:r>
          </a:p>
          <a:p>
            <a:r>
              <a:rPr lang="en-US" sz="1600" b="1" dirty="0" smtClean="0"/>
              <a:t>10/16 – Phonics Workshop @ 8:00 a.m.</a:t>
            </a:r>
          </a:p>
          <a:p>
            <a:r>
              <a:rPr lang="en-US" sz="1600" b="1" dirty="0" smtClean="0"/>
              <a:t>10/16 – 1</a:t>
            </a:r>
            <a:r>
              <a:rPr lang="en-US" sz="1600" b="1" baseline="30000" dirty="0" smtClean="0"/>
              <a:t>st</a:t>
            </a:r>
            <a:r>
              <a:rPr lang="en-US" sz="1600" b="1" dirty="0" smtClean="0"/>
              <a:t>  Grade Conferences</a:t>
            </a:r>
          </a:p>
          <a:p>
            <a:r>
              <a:rPr lang="en-US" sz="1600" b="1" dirty="0" smtClean="0"/>
              <a:t>10/17 – End of 1</a:t>
            </a:r>
            <a:r>
              <a:rPr lang="en-US" sz="1600" b="1" baseline="30000" dirty="0" smtClean="0"/>
              <a:t>st</a:t>
            </a:r>
            <a:r>
              <a:rPr lang="en-US" sz="1600" b="1" dirty="0" smtClean="0"/>
              <a:t> Nine Weeks</a:t>
            </a:r>
          </a:p>
          <a:p>
            <a:r>
              <a:rPr lang="en-US" sz="1600" b="1" dirty="0" smtClean="0"/>
              <a:t>10/20 – Teacher Workday  – No students</a:t>
            </a:r>
          </a:p>
          <a:p>
            <a:r>
              <a:rPr lang="en-US" sz="1600" b="1" dirty="0" smtClean="0"/>
              <a:t>10/24 – Picture Day</a:t>
            </a:r>
          </a:p>
          <a:p>
            <a:r>
              <a:rPr lang="en-US" sz="1600" b="1" dirty="0" smtClean="0"/>
              <a:t>10/26 – Parent Night</a:t>
            </a:r>
          </a:p>
          <a:p>
            <a:r>
              <a:rPr lang="en-US" sz="1600" b="1" dirty="0" smtClean="0"/>
              <a:t>10/27 – Report Cards Go Home</a:t>
            </a:r>
          </a:p>
          <a:p>
            <a:r>
              <a:rPr lang="en-US" sz="1600" b="1" dirty="0" smtClean="0"/>
              <a:t>10/31 – Pumpkin Day</a:t>
            </a:r>
          </a:p>
          <a:p>
            <a:endParaRPr lang="en-US" sz="1600" b="1" dirty="0"/>
          </a:p>
        </p:txBody>
      </p:sp>
      <p:sp>
        <p:nvSpPr>
          <p:cNvPr id="33" name="TextBox 32"/>
          <p:cNvSpPr txBox="1"/>
          <p:nvPr/>
        </p:nvSpPr>
        <p:spPr>
          <a:xfrm>
            <a:off x="288220" y="5505450"/>
            <a:ext cx="2257628" cy="4524315"/>
          </a:xfrm>
          <a:prstGeom prst="rect">
            <a:avLst/>
          </a:prstGeom>
          <a:noFill/>
        </p:spPr>
        <p:txBody>
          <a:bodyPr wrap="square" rtlCol="0">
            <a:spAutoFit/>
          </a:bodyPr>
          <a:lstStyle/>
          <a:p>
            <a:pPr algn="ctr"/>
            <a:endParaRPr lang="en-US" sz="1600" b="1" u="sng" dirty="0" smtClean="0"/>
          </a:p>
          <a:p>
            <a:pPr algn="ctr"/>
            <a:r>
              <a:rPr lang="en-US" sz="1600" b="1" u="sng" dirty="0" smtClean="0"/>
              <a:t>Hiker of the Week</a:t>
            </a:r>
          </a:p>
          <a:p>
            <a:r>
              <a:rPr lang="en-US" sz="1600" b="1" dirty="0" smtClean="0"/>
              <a:t>Our hiker for this week is  </a:t>
            </a:r>
            <a:r>
              <a:rPr lang="en-US" sz="1600" b="1" dirty="0" err="1" smtClean="0"/>
              <a:t>Azzozi</a:t>
            </a:r>
            <a:r>
              <a:rPr lang="en-US" sz="1600" b="1" dirty="0" smtClean="0"/>
              <a:t> </a:t>
            </a:r>
            <a:r>
              <a:rPr lang="en-US" sz="1600" b="1" dirty="0" err="1" smtClean="0"/>
              <a:t>Almarshoud</a:t>
            </a:r>
            <a:r>
              <a:rPr lang="en-US" sz="1600" b="1" dirty="0" smtClean="0"/>
              <a:t>!  Don’t forget to fill out your “Hiker of the Week” sheet and bring one item for Show and Tell.  You may also send in some photos to display on our board if you wish!</a:t>
            </a:r>
          </a:p>
          <a:p>
            <a:pPr algn="ctr"/>
            <a:endParaRPr lang="en-US" sz="1600" b="1" dirty="0" smtClean="0"/>
          </a:p>
          <a:p>
            <a:pPr algn="ctr"/>
            <a:endParaRPr lang="en-US" sz="1600" b="1" dirty="0" smtClean="0"/>
          </a:p>
          <a:p>
            <a:pPr algn="ctr"/>
            <a:endParaRPr lang="en-US" sz="1600" b="1" dirty="0" smtClean="0"/>
          </a:p>
          <a:p>
            <a:pPr algn="ctr"/>
            <a:endParaRPr lang="en-US" sz="1600" b="1" dirty="0" smtClean="0"/>
          </a:p>
          <a:p>
            <a:pPr algn="ctr"/>
            <a:endParaRPr lang="en-US" sz="1600" b="1" dirty="0" smtClean="0"/>
          </a:p>
          <a:p>
            <a:pPr algn="ctr"/>
            <a:endParaRPr lang="en-US" sz="1600" b="1" dirty="0"/>
          </a:p>
        </p:txBody>
      </p:sp>
      <p:sp>
        <p:nvSpPr>
          <p:cNvPr id="40" name="TextBox 39"/>
          <p:cNvSpPr txBox="1"/>
          <p:nvPr/>
        </p:nvSpPr>
        <p:spPr>
          <a:xfrm>
            <a:off x="2776092" y="2007693"/>
            <a:ext cx="4630549" cy="7971413"/>
          </a:xfrm>
          <a:prstGeom prst="rect">
            <a:avLst/>
          </a:prstGeom>
          <a:noFill/>
        </p:spPr>
        <p:txBody>
          <a:bodyPr wrap="square" rtlCol="0">
            <a:spAutoFit/>
          </a:bodyPr>
          <a:lstStyle/>
          <a:p>
            <a:pPr algn="ctr"/>
            <a:r>
              <a:rPr lang="en-US" sz="1600" b="1" u="sng" dirty="0" smtClean="0"/>
              <a:t>Classroom News</a:t>
            </a:r>
          </a:p>
          <a:p>
            <a:r>
              <a:rPr lang="en-US" sz="1600" b="1" dirty="0" smtClean="0"/>
              <a:t>Our test on subtraction concepts will be on Wednesday, October 18</a:t>
            </a:r>
            <a:r>
              <a:rPr lang="en-US" sz="1600" b="1" baseline="30000" dirty="0" smtClean="0"/>
              <a:t>th</a:t>
            </a:r>
            <a:r>
              <a:rPr lang="en-US" sz="1600" b="1" dirty="0" smtClean="0"/>
              <a:t>.  A test review will come home on Monday, October 16</a:t>
            </a:r>
            <a:r>
              <a:rPr lang="en-US" sz="1600" b="1" baseline="30000" dirty="0" smtClean="0"/>
              <a:t>th</a:t>
            </a:r>
            <a:r>
              <a:rPr lang="en-US" sz="1600" b="1" dirty="0" smtClean="0"/>
              <a:t> as homework and will be due the next day.  We will go over the test review in class on Tuesday, work on any final misconceptions, &amp; test on Wednesday.  Please remember to study subtraction &amp; addition vocabulary words.</a:t>
            </a:r>
          </a:p>
          <a:p>
            <a:endParaRPr lang="en-US" sz="1600" b="1" dirty="0" smtClean="0"/>
          </a:p>
          <a:p>
            <a:r>
              <a:rPr lang="en-US" sz="1600" b="1" dirty="0" smtClean="0"/>
              <a:t>Pumpkin Day at HLA is on Tuesday, October 31</a:t>
            </a:r>
            <a:r>
              <a:rPr lang="en-US" sz="1600" b="1" baseline="30000" dirty="0" smtClean="0"/>
              <a:t>st</a:t>
            </a:r>
            <a:r>
              <a:rPr lang="en-US" sz="1600" b="1" dirty="0" smtClean="0"/>
              <a:t>.  We are in need of a lot of volunteers for this event.  Please sign up through Sign Up Genius  under “HLA School Wide Volunteer Activities.”  Parents can only sign up for one two hour spot and only one person per family can sign up. </a:t>
            </a:r>
          </a:p>
          <a:p>
            <a:endParaRPr lang="en-US" sz="1600" b="1" dirty="0" smtClean="0"/>
          </a:p>
          <a:p>
            <a:r>
              <a:rPr lang="en-US" sz="1600" b="1" dirty="0" smtClean="0"/>
              <a:t>Student Reading Achievement (SRA) started this week.  Please e-mail me if you are interested in volunteering to read with children and we can set up a day and time for you to come in.  You </a:t>
            </a:r>
            <a:r>
              <a:rPr lang="en-US" sz="1600" b="1" u="sng" dirty="0" smtClean="0"/>
              <a:t>did not </a:t>
            </a:r>
            <a:r>
              <a:rPr lang="en-US" sz="1600" b="1" dirty="0" smtClean="0"/>
              <a:t>have to attend the workshop in order to read with students.  </a:t>
            </a:r>
          </a:p>
          <a:p>
            <a:r>
              <a:rPr lang="en-US" sz="1600" b="1" dirty="0" smtClean="0"/>
              <a:t>         </a:t>
            </a:r>
          </a:p>
          <a:p>
            <a:endParaRPr lang="en-US" sz="1600" b="1" dirty="0" smtClean="0"/>
          </a:p>
          <a:p>
            <a:endParaRPr lang="en-US" sz="1600" b="1" dirty="0" smtClean="0"/>
          </a:p>
          <a:p>
            <a:endParaRPr lang="en-US" sz="1600" b="1" dirty="0" smtClean="0"/>
          </a:p>
          <a:p>
            <a:pPr algn="ctr"/>
            <a:endParaRPr lang="en-US" sz="1600" b="1" dirty="0" smtClean="0"/>
          </a:p>
          <a:p>
            <a:pPr algn="ctr"/>
            <a:endParaRPr lang="en-US" sz="1600" b="1" dirty="0" smtClean="0"/>
          </a:p>
          <a:p>
            <a:pPr algn="ctr"/>
            <a:endParaRPr lang="en-US" sz="1600" b="1" dirty="0" smtClean="0"/>
          </a:p>
          <a:p>
            <a:pPr algn="ctr"/>
            <a:endParaRPr lang="en-US" sz="1600" b="1" dirty="0" smtClean="0"/>
          </a:p>
          <a:p>
            <a:pPr algn="ctr"/>
            <a:endParaRPr lang="en-US" sz="1600" b="1" dirty="0"/>
          </a:p>
        </p:txBody>
      </p:sp>
      <p:sp>
        <p:nvSpPr>
          <p:cNvPr id="41" name="TextBox 40"/>
          <p:cNvSpPr txBox="1"/>
          <p:nvPr/>
        </p:nvSpPr>
        <p:spPr>
          <a:xfrm>
            <a:off x="1322262" y="8786695"/>
            <a:ext cx="6084378" cy="1292662"/>
          </a:xfrm>
          <a:prstGeom prst="rect">
            <a:avLst/>
          </a:prstGeom>
          <a:noFill/>
        </p:spPr>
        <p:txBody>
          <a:bodyPr wrap="square" rtlCol="0">
            <a:spAutoFit/>
          </a:bodyPr>
          <a:lstStyle/>
          <a:p>
            <a:r>
              <a:rPr lang="en-US" sz="1600" b="1" dirty="0" smtClean="0"/>
              <a:t>Please cut, sign, and return	Newsletter dated  10/13/17</a:t>
            </a:r>
          </a:p>
          <a:p>
            <a:endParaRPr lang="en-US" sz="1600" b="1" dirty="0" smtClean="0"/>
          </a:p>
          <a:p>
            <a:r>
              <a:rPr lang="en-US" sz="1600" b="1" dirty="0" smtClean="0"/>
              <a:t>______________________	________________________</a:t>
            </a:r>
          </a:p>
          <a:p>
            <a:r>
              <a:rPr lang="en-US" sz="1600" b="1" dirty="0" smtClean="0"/>
              <a:t>Child’s Name		Parent’s Name </a:t>
            </a:r>
          </a:p>
          <a:p>
            <a:r>
              <a:rPr lang="en-US" sz="1400" dirty="0" smtClean="0"/>
              <a:t> </a:t>
            </a:r>
            <a:endParaRPr lang="en-US" sz="1400" dirty="0"/>
          </a:p>
        </p:txBody>
      </p:sp>
      <p:sp>
        <p:nvSpPr>
          <p:cNvPr id="7" name="Rectangle 6"/>
          <p:cNvSpPr/>
          <p:nvPr/>
        </p:nvSpPr>
        <p:spPr>
          <a:xfrm>
            <a:off x="-62700" y="9918578"/>
            <a:ext cx="7935186" cy="169277"/>
          </a:xfrm>
          <a:prstGeom prst="rect">
            <a:avLst/>
          </a:prstGeom>
        </p:spPr>
        <p:txBody>
          <a:bodyPr wrap="none">
            <a:spAutoFit/>
          </a:bodyPr>
          <a:lstStyle/>
          <a:p>
            <a:r>
              <a:rPr lang="en-US" sz="500" dirty="0"/>
              <a:t>©Ashley Magee, First Grade </a:t>
            </a:r>
            <a:r>
              <a:rPr lang="en-US" sz="500" dirty="0" smtClean="0"/>
              <a:t>Brain             					                                                   graphics </a:t>
            </a:r>
            <a:r>
              <a:rPr lang="en-US" sz="500" dirty="0"/>
              <a:t>© </a:t>
            </a:r>
            <a:r>
              <a:rPr lang="en-US" sz="500" dirty="0" smtClean="0"/>
              <a:t>Thistle Girl Designs, Little Red, Pink Cat Studio </a:t>
            </a:r>
            <a:endParaRPr lang="en-US" sz="1200" dirty="0"/>
          </a:p>
        </p:txBody>
      </p:sp>
    </p:spTree>
    <p:extLst>
      <p:ext uri="{BB962C8B-B14F-4D97-AF65-F5344CB8AC3E}">
        <p14:creationId xmlns:p14="http://schemas.microsoft.com/office/powerpoint/2010/main" xmlns="" val="1864960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2" name="TextBox 31"/>
          <p:cNvSpPr txBox="1"/>
          <p:nvPr/>
        </p:nvSpPr>
        <p:spPr>
          <a:xfrm>
            <a:off x="365760" y="196221"/>
            <a:ext cx="2484120" cy="5509200"/>
          </a:xfrm>
          <a:prstGeom prst="rect">
            <a:avLst/>
          </a:prstGeom>
          <a:noFill/>
        </p:spPr>
        <p:txBody>
          <a:bodyPr wrap="square" rtlCol="0">
            <a:spAutoFit/>
          </a:bodyPr>
          <a:lstStyle/>
          <a:p>
            <a:pPr algn="ctr"/>
            <a:r>
              <a:rPr lang="en-US" sz="1600" b="1" u="sng" dirty="0" smtClean="0"/>
              <a:t>Spelling Words</a:t>
            </a:r>
          </a:p>
          <a:p>
            <a:r>
              <a:rPr lang="en-US" sz="1600" b="1" dirty="0" smtClean="0"/>
              <a:t>Focus:  short /a/ &amp; /e/; closed syllables</a:t>
            </a:r>
          </a:p>
          <a:p>
            <a:r>
              <a:rPr lang="en-US" sz="1600" b="1" dirty="0" smtClean="0"/>
              <a:t>Rule: Closed syllables end with a consonant which guard the vowel to make the short sound.</a:t>
            </a:r>
          </a:p>
          <a:p>
            <a:r>
              <a:rPr lang="en-US" sz="1600" b="1" u="sng" dirty="0" smtClean="0"/>
              <a:t>Hedgehogs</a:t>
            </a:r>
            <a:r>
              <a:rPr lang="en-US" sz="1600" b="1" dirty="0" smtClean="0"/>
              <a:t>:</a:t>
            </a:r>
          </a:p>
          <a:p>
            <a:r>
              <a:rPr lang="en-US" sz="1600" b="1" dirty="0" smtClean="0"/>
              <a:t>1) shed	6) stem</a:t>
            </a:r>
          </a:p>
          <a:p>
            <a:r>
              <a:rPr lang="en-US" sz="1600" b="1" dirty="0" smtClean="0"/>
              <a:t>2) rash	7) clasp</a:t>
            </a:r>
          </a:p>
          <a:p>
            <a:r>
              <a:rPr lang="en-US" sz="1600" b="1" dirty="0" smtClean="0"/>
              <a:t>3) pack	8) best</a:t>
            </a:r>
          </a:p>
          <a:p>
            <a:r>
              <a:rPr lang="en-US" sz="1600" b="1" dirty="0" smtClean="0"/>
              <a:t>4) bath	9) then</a:t>
            </a:r>
          </a:p>
          <a:p>
            <a:r>
              <a:rPr lang="en-US" sz="1600" b="1" dirty="0" smtClean="0"/>
              <a:t>5) lamp	10) nest	</a:t>
            </a:r>
          </a:p>
          <a:p>
            <a:r>
              <a:rPr lang="en-US" sz="1600" b="1" u="sng" dirty="0" smtClean="0"/>
              <a:t>Bears:</a:t>
            </a:r>
          </a:p>
          <a:p>
            <a:pPr marL="342900" indent="-342900">
              <a:buAutoNum type="arabicParenR"/>
            </a:pPr>
            <a:r>
              <a:rPr lang="en-US" sz="1600" b="1" dirty="0" smtClean="0"/>
              <a:t>craft	6</a:t>
            </a:r>
            <a:r>
              <a:rPr lang="en-US" sz="1600" b="1" dirty="0" smtClean="0"/>
              <a:t>)  blessing</a:t>
            </a:r>
          </a:p>
          <a:p>
            <a:pPr marL="342900" indent="-342900">
              <a:buAutoNum type="arabicParenR"/>
            </a:pPr>
            <a:r>
              <a:rPr lang="en-US" sz="1600" b="1" dirty="0" smtClean="0"/>
              <a:t>faster	7) dresser</a:t>
            </a:r>
          </a:p>
          <a:p>
            <a:pPr marL="342900" indent="-342900">
              <a:buAutoNum type="arabicParenR"/>
            </a:pPr>
            <a:r>
              <a:rPr lang="en-US" sz="1600" b="1" dirty="0" smtClean="0"/>
              <a:t>blast	8) resting</a:t>
            </a:r>
          </a:p>
          <a:p>
            <a:pPr marL="342900" indent="-342900">
              <a:buAutoNum type="arabicParenR"/>
            </a:pPr>
            <a:r>
              <a:rPr lang="en-US" sz="1600" b="1" smtClean="0"/>
              <a:t>sand</a:t>
            </a:r>
            <a:r>
              <a:rPr lang="en-US" sz="1600" b="1" dirty="0" smtClean="0"/>
              <a:t>	9) lending</a:t>
            </a:r>
          </a:p>
          <a:p>
            <a:pPr marL="342900" indent="-342900">
              <a:buAutoNum type="arabicParenR"/>
            </a:pPr>
            <a:r>
              <a:rPr lang="en-US" sz="1600" b="1" dirty="0" smtClean="0"/>
              <a:t>better	10) helping</a:t>
            </a:r>
          </a:p>
          <a:p>
            <a:endParaRPr lang="en-US" sz="1600" b="1" dirty="0" smtClean="0"/>
          </a:p>
          <a:p>
            <a:endParaRPr lang="en-US" sz="1600" b="1" dirty="0" smtClean="0"/>
          </a:p>
          <a:p>
            <a:endParaRPr lang="en-US" sz="1600" dirty="0" smtClean="0"/>
          </a:p>
        </p:txBody>
      </p:sp>
      <p:sp>
        <p:nvSpPr>
          <p:cNvPr id="33" name="TextBox 32"/>
          <p:cNvSpPr txBox="1"/>
          <p:nvPr/>
        </p:nvSpPr>
        <p:spPr>
          <a:xfrm>
            <a:off x="365760" y="5210710"/>
            <a:ext cx="2484120" cy="4770537"/>
          </a:xfrm>
          <a:prstGeom prst="rect">
            <a:avLst/>
          </a:prstGeom>
          <a:noFill/>
        </p:spPr>
        <p:txBody>
          <a:bodyPr wrap="square" rtlCol="0">
            <a:spAutoFit/>
          </a:bodyPr>
          <a:lstStyle/>
          <a:p>
            <a:pPr algn="ctr"/>
            <a:r>
              <a:rPr lang="en-US" sz="1600" b="1" u="sng" dirty="0" smtClean="0"/>
              <a:t>Word of the Week</a:t>
            </a:r>
          </a:p>
          <a:p>
            <a:pPr algn="ctr"/>
            <a:r>
              <a:rPr lang="en-US" sz="1600" b="1" dirty="0" smtClean="0"/>
              <a:t>Community</a:t>
            </a:r>
          </a:p>
          <a:p>
            <a:endParaRPr lang="en-US" sz="1600" b="1" dirty="0" smtClean="0"/>
          </a:p>
          <a:p>
            <a:pPr algn="ctr"/>
            <a:r>
              <a:rPr lang="en-US" sz="1600" b="1" u="sng" dirty="0" smtClean="0"/>
              <a:t>School Days</a:t>
            </a:r>
          </a:p>
          <a:p>
            <a:r>
              <a:rPr lang="en-US" sz="1600" b="1" dirty="0" smtClean="0"/>
              <a:t>Please be sure to ask your child about the following activities from this past week: Columbus Day, Types of Storms, Related Facts, Comparing, and Math Stations.</a:t>
            </a:r>
          </a:p>
          <a:p>
            <a:pPr algn="ctr"/>
            <a:r>
              <a:rPr lang="en-US" sz="1600" b="1" u="sng" dirty="0" smtClean="0"/>
              <a:t>Index Cards</a:t>
            </a:r>
          </a:p>
          <a:p>
            <a:r>
              <a:rPr lang="en-US" sz="1600" b="1" dirty="0" smtClean="0"/>
              <a:t>An extra set of index cards went home on 10/9 to keep at home (again) since I     </a:t>
            </a:r>
            <a:r>
              <a:rPr lang="en-US" sz="1600" b="1" dirty="0" err="1" smtClean="0"/>
              <a:t>I</a:t>
            </a:r>
            <a:r>
              <a:rPr lang="en-US" sz="1600" b="1" dirty="0" smtClean="0"/>
              <a:t>  had forgotten to give             the kids their index cards   </a:t>
            </a:r>
          </a:p>
          <a:p>
            <a:r>
              <a:rPr lang="en-US" sz="1600" b="1" dirty="0" smtClean="0"/>
              <a:t>        last Friday.</a:t>
            </a:r>
          </a:p>
          <a:p>
            <a:endParaRPr lang="en-US" sz="1600" b="1" dirty="0" smtClean="0"/>
          </a:p>
        </p:txBody>
      </p:sp>
      <p:sp>
        <p:nvSpPr>
          <p:cNvPr id="40" name="TextBox 39"/>
          <p:cNvSpPr txBox="1"/>
          <p:nvPr/>
        </p:nvSpPr>
        <p:spPr>
          <a:xfrm>
            <a:off x="3072122" y="196221"/>
            <a:ext cx="4341754" cy="3046988"/>
          </a:xfrm>
          <a:prstGeom prst="rect">
            <a:avLst/>
          </a:prstGeom>
          <a:noFill/>
        </p:spPr>
        <p:txBody>
          <a:bodyPr wrap="square" rtlCol="0">
            <a:spAutoFit/>
          </a:bodyPr>
          <a:lstStyle/>
          <a:p>
            <a:pPr algn="ctr"/>
            <a:r>
              <a:rPr lang="en-US" sz="1600" b="1" u="sng" dirty="0" smtClean="0"/>
              <a:t>What We’re Learning Next Week</a:t>
            </a:r>
          </a:p>
          <a:p>
            <a:pPr algn="ctr"/>
            <a:endParaRPr lang="en-US" sz="1600" b="1" dirty="0"/>
          </a:p>
          <a:p>
            <a:r>
              <a:rPr lang="en-US" sz="1600" b="1" dirty="0" smtClean="0"/>
              <a:t>Reading: Sequence of Events</a:t>
            </a:r>
          </a:p>
          <a:p>
            <a:endParaRPr lang="en-US" sz="1600" b="1" dirty="0"/>
          </a:p>
          <a:p>
            <a:r>
              <a:rPr lang="en-US" sz="1600" b="1" dirty="0" smtClean="0"/>
              <a:t>Spelling/Phonics: short /a / &amp; /e/</a:t>
            </a:r>
          </a:p>
          <a:p>
            <a:endParaRPr lang="en-US" sz="1600" b="1" dirty="0"/>
          </a:p>
          <a:p>
            <a:r>
              <a:rPr lang="en-US" sz="1600" b="1" dirty="0" smtClean="0"/>
              <a:t>Writing: Sentences</a:t>
            </a:r>
          </a:p>
          <a:p>
            <a:endParaRPr lang="en-US" sz="1600" b="1" dirty="0"/>
          </a:p>
          <a:p>
            <a:r>
              <a:rPr lang="en-US" sz="1600" b="1" dirty="0" smtClean="0"/>
              <a:t>Math: Addition Strategies to 20</a:t>
            </a:r>
          </a:p>
          <a:p>
            <a:endParaRPr lang="en-US" sz="1600" b="1" dirty="0"/>
          </a:p>
          <a:p>
            <a:r>
              <a:rPr lang="en-US" sz="1600" b="1" dirty="0" smtClean="0"/>
              <a:t>Social Studies:  Leaders</a:t>
            </a:r>
          </a:p>
          <a:p>
            <a:endParaRPr lang="en-US" sz="1600" b="1" dirty="0"/>
          </a:p>
        </p:txBody>
      </p:sp>
      <p:sp>
        <p:nvSpPr>
          <p:cNvPr id="45" name="TextBox 44"/>
          <p:cNvSpPr txBox="1"/>
          <p:nvPr/>
        </p:nvSpPr>
        <p:spPr>
          <a:xfrm>
            <a:off x="3072122" y="4967133"/>
            <a:ext cx="4341754" cy="5755422"/>
          </a:xfrm>
          <a:prstGeom prst="rect">
            <a:avLst/>
          </a:prstGeom>
          <a:noFill/>
        </p:spPr>
        <p:txBody>
          <a:bodyPr wrap="square" rtlCol="0">
            <a:spAutoFit/>
          </a:bodyPr>
          <a:lstStyle/>
          <a:p>
            <a:endParaRPr lang="en-US" sz="1600" b="1" dirty="0" smtClean="0"/>
          </a:p>
          <a:p>
            <a:pPr algn="ctr"/>
            <a:r>
              <a:rPr lang="en-US" sz="1600" b="1" u="sng" dirty="0" smtClean="0"/>
              <a:t>Homework</a:t>
            </a:r>
          </a:p>
          <a:p>
            <a:r>
              <a:rPr lang="en-US" sz="1600" b="1" dirty="0" smtClean="0"/>
              <a:t>I am trying really hard to have children put their homework that they need to complete in the LEFT pocket of the purple folder so it doesn’t get mixed in with all the other papers that go home.</a:t>
            </a:r>
          </a:p>
          <a:p>
            <a:endParaRPr lang="en-US" sz="1600" b="1" dirty="0" smtClean="0"/>
          </a:p>
          <a:p>
            <a:pPr algn="ctr"/>
            <a:r>
              <a:rPr lang="en-US" sz="1600" b="1" u="sng" dirty="0" smtClean="0"/>
              <a:t>Book It! </a:t>
            </a:r>
          </a:p>
          <a:p>
            <a:r>
              <a:rPr lang="en-US" sz="1600" b="1" dirty="0" smtClean="0"/>
              <a:t>Coupons  went home on 10/19 for the month of September.  Please look in your child’s pencil pouch for the coupon.  We will continue Book It! each month.  The goal for October is 330 minutes!  </a:t>
            </a:r>
            <a:r>
              <a:rPr lang="en-US" sz="1600" b="1" smtClean="0"/>
              <a:t>If your child </a:t>
            </a:r>
            <a:r>
              <a:rPr lang="en-US" sz="1600" b="1" dirty="0" smtClean="0"/>
              <a:t>reads for 15 minutes 5 nights a week, he/she will make the reading goal for October.</a:t>
            </a:r>
          </a:p>
          <a:p>
            <a:pPr algn="ctr"/>
            <a:r>
              <a:rPr lang="en-US" sz="1600" b="1" u="sng" dirty="0" smtClean="0"/>
              <a:t>Math Facts</a:t>
            </a:r>
          </a:p>
          <a:p>
            <a:r>
              <a:rPr lang="en-US" sz="1600" b="1" dirty="0" smtClean="0"/>
              <a:t>Keep practicing those math facts and log the time!</a:t>
            </a:r>
          </a:p>
          <a:p>
            <a:endParaRPr lang="en-US" sz="1600" b="1" dirty="0" smtClean="0"/>
          </a:p>
          <a:p>
            <a:endParaRPr lang="en-US" sz="1600" b="1" dirty="0" smtClean="0"/>
          </a:p>
          <a:p>
            <a:endParaRPr lang="en-US" sz="1600" b="1" dirty="0" smtClean="0"/>
          </a:p>
          <a:p>
            <a:r>
              <a:rPr lang="en-US" sz="1600" b="1" dirty="0" smtClean="0"/>
              <a:t>  </a:t>
            </a:r>
          </a:p>
          <a:p>
            <a:endParaRPr lang="en-US" sz="1600" b="1" dirty="0"/>
          </a:p>
        </p:txBody>
      </p:sp>
      <p:sp>
        <p:nvSpPr>
          <p:cNvPr id="6" name="Rectangle 5"/>
          <p:cNvSpPr/>
          <p:nvPr/>
        </p:nvSpPr>
        <p:spPr>
          <a:xfrm>
            <a:off x="-62700" y="9925156"/>
            <a:ext cx="7935186" cy="169277"/>
          </a:xfrm>
          <a:prstGeom prst="rect">
            <a:avLst/>
          </a:prstGeom>
        </p:spPr>
        <p:txBody>
          <a:bodyPr wrap="none">
            <a:spAutoFit/>
          </a:bodyPr>
          <a:lstStyle/>
          <a:p>
            <a:r>
              <a:rPr lang="en-US" sz="500" dirty="0"/>
              <a:t>©Ashley Magee, First Grade </a:t>
            </a:r>
            <a:r>
              <a:rPr lang="en-US" sz="500" dirty="0" smtClean="0"/>
              <a:t>Brain             					                                                   graphics </a:t>
            </a:r>
            <a:r>
              <a:rPr lang="en-US" sz="500" dirty="0"/>
              <a:t>© </a:t>
            </a:r>
            <a:r>
              <a:rPr lang="en-US" sz="500" dirty="0" smtClean="0"/>
              <a:t>Thistle Girl Designs, Little Red, Pink Cat Studio </a:t>
            </a:r>
            <a:endParaRPr lang="en-US" sz="1200" dirty="0"/>
          </a:p>
        </p:txBody>
      </p:sp>
    </p:spTree>
    <p:extLst>
      <p:ext uri="{BB962C8B-B14F-4D97-AF65-F5344CB8AC3E}">
        <p14:creationId xmlns:p14="http://schemas.microsoft.com/office/powerpoint/2010/main" xmlns="" val="23404379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731</TotalTime>
  <Words>573</Words>
  <Application>Microsoft Office PowerPoint</Application>
  <PresentationFormat>Custom</PresentationFormat>
  <Paragraphs>86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Magee</dc:creator>
  <cp:lastModifiedBy>Rod</cp:lastModifiedBy>
  <cp:revision>66</cp:revision>
  <cp:lastPrinted>2015-07-22T23:55:07Z</cp:lastPrinted>
  <dcterms:created xsi:type="dcterms:W3CDTF">2015-07-22T19:01:32Z</dcterms:created>
  <dcterms:modified xsi:type="dcterms:W3CDTF">2017-10-13T00:47:29Z</dcterms:modified>
</cp:coreProperties>
</file>